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0" r:id="rId2"/>
    <p:sldId id="261" r:id="rId3"/>
    <p:sldId id="259" r:id="rId4"/>
    <p:sldId id="256" r:id="rId5"/>
    <p:sldId id="257" r:id="rId6"/>
    <p:sldId id="258" r:id="rId7"/>
    <p:sldId id="263" r:id="rId8"/>
    <p:sldId id="262"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82" d="100"/>
          <a:sy n="82" d="100"/>
        </p:scale>
        <p:origin x="-1048"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F4F788B-ECA2-4988-9B5A-D8B43029E37C}"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440AB-71DB-4EB0-B433-84FC1FED8E52}" type="slidenum">
              <a:rPr lang="en-US" smtClean="0"/>
              <a:t>‹#›</a:t>
            </a:fld>
            <a:endParaRPr lang="en-US"/>
          </a:p>
        </p:txBody>
      </p:sp>
    </p:spTree>
    <p:extLst>
      <p:ext uri="{BB962C8B-B14F-4D97-AF65-F5344CB8AC3E}">
        <p14:creationId xmlns:p14="http://schemas.microsoft.com/office/powerpoint/2010/main" val="2112200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F4F788B-ECA2-4988-9B5A-D8B43029E37C}"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440AB-71DB-4EB0-B433-84FC1FED8E52}" type="slidenum">
              <a:rPr lang="en-US" smtClean="0"/>
              <a:t>‹#›</a:t>
            </a:fld>
            <a:endParaRPr lang="en-US"/>
          </a:p>
        </p:txBody>
      </p:sp>
    </p:spTree>
    <p:extLst>
      <p:ext uri="{BB962C8B-B14F-4D97-AF65-F5344CB8AC3E}">
        <p14:creationId xmlns:p14="http://schemas.microsoft.com/office/powerpoint/2010/main" val="41144593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F4F788B-ECA2-4988-9B5A-D8B43029E37C}"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440AB-71DB-4EB0-B433-84FC1FED8E52}" type="slidenum">
              <a:rPr lang="en-US" smtClean="0"/>
              <a:t>‹#›</a:t>
            </a:fld>
            <a:endParaRPr lang="en-US"/>
          </a:p>
        </p:txBody>
      </p:sp>
    </p:spTree>
    <p:extLst>
      <p:ext uri="{BB962C8B-B14F-4D97-AF65-F5344CB8AC3E}">
        <p14:creationId xmlns:p14="http://schemas.microsoft.com/office/powerpoint/2010/main" val="1243791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F4F788B-ECA2-4988-9B5A-D8B43029E37C}"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440AB-71DB-4EB0-B433-84FC1FED8E52}" type="slidenum">
              <a:rPr lang="en-US" smtClean="0"/>
              <a:t>‹#›</a:t>
            </a:fld>
            <a:endParaRPr lang="en-US"/>
          </a:p>
        </p:txBody>
      </p:sp>
    </p:spTree>
    <p:extLst>
      <p:ext uri="{BB962C8B-B14F-4D97-AF65-F5344CB8AC3E}">
        <p14:creationId xmlns:p14="http://schemas.microsoft.com/office/powerpoint/2010/main" val="19749696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F4F788B-ECA2-4988-9B5A-D8B43029E37C}" type="datetimeFigureOut">
              <a:rPr lang="en-US" smtClean="0"/>
              <a:t>7/29/15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440AB-71DB-4EB0-B433-84FC1FED8E52}" type="slidenum">
              <a:rPr lang="en-US" smtClean="0"/>
              <a:t>‹#›</a:t>
            </a:fld>
            <a:endParaRPr lang="en-US"/>
          </a:p>
        </p:txBody>
      </p:sp>
    </p:spTree>
    <p:extLst>
      <p:ext uri="{BB962C8B-B14F-4D97-AF65-F5344CB8AC3E}">
        <p14:creationId xmlns:p14="http://schemas.microsoft.com/office/powerpoint/2010/main" val="11050100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F4F788B-ECA2-4988-9B5A-D8B43029E37C}" type="datetimeFigureOut">
              <a:rPr lang="en-US" smtClean="0"/>
              <a:t>7/29/15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C440AB-71DB-4EB0-B433-84FC1FED8E52}" type="slidenum">
              <a:rPr lang="en-US" smtClean="0"/>
              <a:t>‹#›</a:t>
            </a:fld>
            <a:endParaRPr lang="en-US"/>
          </a:p>
        </p:txBody>
      </p:sp>
    </p:spTree>
    <p:extLst>
      <p:ext uri="{BB962C8B-B14F-4D97-AF65-F5344CB8AC3E}">
        <p14:creationId xmlns:p14="http://schemas.microsoft.com/office/powerpoint/2010/main" val="3231812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F4F788B-ECA2-4988-9B5A-D8B43029E37C}" type="datetimeFigureOut">
              <a:rPr lang="en-US" smtClean="0"/>
              <a:t>7/29/15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C440AB-71DB-4EB0-B433-84FC1FED8E52}" type="slidenum">
              <a:rPr lang="en-US" smtClean="0"/>
              <a:t>‹#›</a:t>
            </a:fld>
            <a:endParaRPr lang="en-US"/>
          </a:p>
        </p:txBody>
      </p:sp>
    </p:spTree>
    <p:extLst>
      <p:ext uri="{BB962C8B-B14F-4D97-AF65-F5344CB8AC3E}">
        <p14:creationId xmlns:p14="http://schemas.microsoft.com/office/powerpoint/2010/main" val="223841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F4F788B-ECA2-4988-9B5A-D8B43029E37C}" type="datetimeFigureOut">
              <a:rPr lang="en-US" smtClean="0"/>
              <a:t>7/29/15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C440AB-71DB-4EB0-B433-84FC1FED8E52}" type="slidenum">
              <a:rPr lang="en-US" smtClean="0"/>
              <a:t>‹#›</a:t>
            </a:fld>
            <a:endParaRPr lang="en-US"/>
          </a:p>
        </p:txBody>
      </p:sp>
    </p:spTree>
    <p:extLst>
      <p:ext uri="{BB962C8B-B14F-4D97-AF65-F5344CB8AC3E}">
        <p14:creationId xmlns:p14="http://schemas.microsoft.com/office/powerpoint/2010/main" val="3083814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4F788B-ECA2-4988-9B5A-D8B43029E37C}" type="datetimeFigureOut">
              <a:rPr lang="en-US" smtClean="0"/>
              <a:t>7/29/15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C440AB-71DB-4EB0-B433-84FC1FED8E52}" type="slidenum">
              <a:rPr lang="en-US" smtClean="0"/>
              <a:t>‹#›</a:t>
            </a:fld>
            <a:endParaRPr lang="en-US"/>
          </a:p>
        </p:txBody>
      </p:sp>
    </p:spTree>
    <p:extLst>
      <p:ext uri="{BB962C8B-B14F-4D97-AF65-F5344CB8AC3E}">
        <p14:creationId xmlns:p14="http://schemas.microsoft.com/office/powerpoint/2010/main" val="1854068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4F788B-ECA2-4988-9B5A-D8B43029E37C}" type="datetimeFigureOut">
              <a:rPr lang="en-US" smtClean="0"/>
              <a:t>7/29/15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C440AB-71DB-4EB0-B433-84FC1FED8E52}" type="slidenum">
              <a:rPr lang="en-US" smtClean="0"/>
              <a:t>‹#›</a:t>
            </a:fld>
            <a:endParaRPr lang="en-US"/>
          </a:p>
        </p:txBody>
      </p:sp>
    </p:spTree>
    <p:extLst>
      <p:ext uri="{BB962C8B-B14F-4D97-AF65-F5344CB8AC3E}">
        <p14:creationId xmlns:p14="http://schemas.microsoft.com/office/powerpoint/2010/main" val="23627492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4F788B-ECA2-4988-9B5A-D8B43029E37C}" type="datetimeFigureOut">
              <a:rPr lang="en-US" smtClean="0"/>
              <a:t>7/29/15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C440AB-71DB-4EB0-B433-84FC1FED8E52}" type="slidenum">
              <a:rPr lang="en-US" smtClean="0"/>
              <a:t>‹#›</a:t>
            </a:fld>
            <a:endParaRPr lang="en-US"/>
          </a:p>
        </p:txBody>
      </p:sp>
    </p:spTree>
    <p:extLst>
      <p:ext uri="{BB962C8B-B14F-4D97-AF65-F5344CB8AC3E}">
        <p14:creationId xmlns:p14="http://schemas.microsoft.com/office/powerpoint/2010/main" val="269267102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4F788B-ECA2-4988-9B5A-D8B43029E37C}" type="datetimeFigureOut">
              <a:rPr lang="en-US" smtClean="0"/>
              <a:t>7/29/15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C440AB-71DB-4EB0-B433-84FC1FED8E52}" type="slidenum">
              <a:rPr lang="en-US" smtClean="0"/>
              <a:t>‹#›</a:t>
            </a:fld>
            <a:endParaRPr lang="en-US"/>
          </a:p>
        </p:txBody>
      </p:sp>
    </p:spTree>
    <p:extLst>
      <p:ext uri="{BB962C8B-B14F-4D97-AF65-F5344CB8AC3E}">
        <p14:creationId xmlns:p14="http://schemas.microsoft.com/office/powerpoint/2010/main" val="2123658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318499"/>
            <a:ext cx="12192000" cy="707886"/>
          </a:xfrm>
          <a:prstGeom prst="rect">
            <a:avLst/>
          </a:prstGeom>
          <a:noFill/>
        </p:spPr>
        <p:txBody>
          <a:bodyPr wrap="square" rtlCol="0">
            <a:spAutoFit/>
          </a:bodyPr>
          <a:lstStyle/>
          <a:p>
            <a:pPr algn="ctr"/>
            <a:r>
              <a:rPr lang="en-US" sz="4000" b="1" dirty="0" smtClean="0"/>
              <a:t>BREAKING THE DATA ENCRYPTION STANDARD</a:t>
            </a:r>
            <a:endParaRPr lang="en-US" sz="4000" b="1" dirty="0"/>
          </a:p>
        </p:txBody>
      </p:sp>
      <p:sp>
        <p:nvSpPr>
          <p:cNvPr id="5" name="TextBox 4"/>
          <p:cNvSpPr txBox="1"/>
          <p:nvPr/>
        </p:nvSpPr>
        <p:spPr>
          <a:xfrm>
            <a:off x="7741107" y="4986660"/>
            <a:ext cx="4161034" cy="1569660"/>
          </a:xfrm>
          <a:prstGeom prst="rect">
            <a:avLst/>
          </a:prstGeom>
          <a:noFill/>
        </p:spPr>
        <p:txBody>
          <a:bodyPr wrap="square" rtlCol="0">
            <a:spAutoFit/>
          </a:bodyPr>
          <a:lstStyle/>
          <a:p>
            <a:pPr algn="r"/>
            <a:r>
              <a:rPr lang="en-US" sz="2400" b="1" dirty="0" smtClean="0"/>
              <a:t>Presented By: Team 2</a:t>
            </a:r>
            <a:endParaRPr lang="en-US" sz="2400" dirty="0" smtClean="0"/>
          </a:p>
          <a:p>
            <a:pPr algn="r"/>
            <a:r>
              <a:rPr lang="en-US" sz="2400" dirty="0" smtClean="0"/>
              <a:t>Shweta Parihar</a:t>
            </a:r>
          </a:p>
          <a:p>
            <a:pPr algn="r"/>
            <a:r>
              <a:rPr lang="en-US" sz="2400" dirty="0" smtClean="0"/>
              <a:t>Pooja Agrawal</a:t>
            </a:r>
          </a:p>
          <a:p>
            <a:pPr algn="r"/>
            <a:r>
              <a:rPr lang="en-US" sz="2400" dirty="0" smtClean="0"/>
              <a:t>Ahmad Alhonainy</a:t>
            </a:r>
            <a:endParaRPr lang="en-US" sz="2400" dirty="0"/>
          </a:p>
        </p:txBody>
      </p:sp>
      <p:pic>
        <p:nvPicPr>
          <p:cNvPr id="2" name="Picture 1"/>
          <p:cNvPicPr>
            <a:picLocks noChangeAspect="1"/>
          </p:cNvPicPr>
          <p:nvPr/>
        </p:nvPicPr>
        <p:blipFill>
          <a:blip r:embed="rId2"/>
          <a:stretch>
            <a:fillRect/>
          </a:stretch>
        </p:blipFill>
        <p:spPr>
          <a:xfrm>
            <a:off x="2293471" y="1398495"/>
            <a:ext cx="7366000" cy="3218330"/>
          </a:xfrm>
          <a:prstGeom prst="rect">
            <a:avLst/>
          </a:prstGeom>
        </p:spPr>
      </p:pic>
    </p:spTree>
    <p:extLst>
      <p:ext uri="{BB962C8B-B14F-4D97-AF65-F5344CB8AC3E}">
        <p14:creationId xmlns:p14="http://schemas.microsoft.com/office/powerpoint/2010/main" val="113735562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58853" y="325281"/>
            <a:ext cx="10794315" cy="6071906"/>
          </a:xfrm>
          <a:prstGeom prst="rect">
            <a:avLst/>
          </a:prstGeom>
        </p:spPr>
      </p:pic>
    </p:spTree>
    <p:extLst>
      <p:ext uri="{BB962C8B-B14F-4D97-AF65-F5344CB8AC3E}">
        <p14:creationId xmlns:p14="http://schemas.microsoft.com/office/powerpoint/2010/main" val="5725314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57176" y="283883"/>
            <a:ext cx="5991412" cy="707886"/>
          </a:xfrm>
          <a:prstGeom prst="rect">
            <a:avLst/>
          </a:prstGeom>
          <a:noFill/>
        </p:spPr>
        <p:txBody>
          <a:bodyPr wrap="square" rtlCol="0">
            <a:spAutoFit/>
          </a:bodyPr>
          <a:lstStyle/>
          <a:p>
            <a:pPr algn="ctr"/>
            <a:r>
              <a:rPr lang="en-US" sz="4000" b="1" dirty="0" smtClean="0"/>
              <a:t>ARCHITECTURE</a:t>
            </a:r>
            <a:endParaRPr lang="en-US" sz="4000" b="1" dirty="0"/>
          </a:p>
        </p:txBody>
      </p:sp>
      <p:pic>
        <p:nvPicPr>
          <p:cNvPr id="3" name="Picture 2" descr="C:\Users\hp\Desktop\CLIENTSERVERARCH.png"/>
          <p:cNvPicPr/>
          <p:nvPr/>
        </p:nvPicPr>
        <p:blipFill>
          <a:blip r:embed="rId2"/>
          <a:srcRect/>
          <a:stretch>
            <a:fillRect/>
          </a:stretch>
        </p:blipFill>
        <p:spPr bwMode="auto">
          <a:xfrm>
            <a:off x="1195294" y="1210235"/>
            <a:ext cx="9935882" cy="5274235"/>
          </a:xfrm>
          <a:prstGeom prst="rect">
            <a:avLst/>
          </a:prstGeom>
          <a:noFill/>
          <a:ln w="9525">
            <a:noFill/>
            <a:miter lim="800000"/>
            <a:headEnd/>
            <a:tailEnd/>
          </a:ln>
        </p:spPr>
      </p:pic>
    </p:spTree>
    <p:extLst>
      <p:ext uri="{BB962C8B-B14F-4D97-AF65-F5344CB8AC3E}">
        <p14:creationId xmlns:p14="http://schemas.microsoft.com/office/powerpoint/2010/main" val="71524925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137025" y="297951"/>
            <a:ext cx="8178229" cy="584775"/>
          </a:xfrm>
          <a:prstGeom prst="rect">
            <a:avLst/>
          </a:prstGeom>
          <a:noFill/>
        </p:spPr>
        <p:txBody>
          <a:bodyPr wrap="square" rtlCol="0">
            <a:spAutoFit/>
          </a:bodyPr>
          <a:lstStyle/>
          <a:p>
            <a:pPr algn="ctr"/>
            <a:r>
              <a:rPr lang="en-US" sz="3200" b="1" dirty="0" smtClean="0"/>
              <a:t>PRE-REQUIRMENTS FOR THE </a:t>
            </a:r>
            <a:r>
              <a:rPr lang="en-US" sz="3200" b="1" dirty="0" smtClean="0"/>
              <a:t>APPLICATION</a:t>
            </a:r>
            <a:endParaRPr lang="en-US" sz="3200" b="1" dirty="0"/>
          </a:p>
        </p:txBody>
      </p:sp>
      <p:sp>
        <p:nvSpPr>
          <p:cNvPr id="5" name="TextBox 4"/>
          <p:cNvSpPr txBox="1"/>
          <p:nvPr/>
        </p:nvSpPr>
        <p:spPr>
          <a:xfrm>
            <a:off x="277402" y="1226587"/>
            <a:ext cx="11661169" cy="3970318"/>
          </a:xfrm>
          <a:prstGeom prst="rect">
            <a:avLst/>
          </a:prstGeom>
          <a:noFill/>
        </p:spPr>
        <p:txBody>
          <a:bodyPr wrap="square" rtlCol="0">
            <a:spAutoFit/>
          </a:bodyPr>
          <a:lstStyle/>
          <a:p>
            <a:r>
              <a:rPr lang="en-US" dirty="0" smtClean="0"/>
              <a:t>1. All systems(physical and EC2) should have binary file of des.</a:t>
            </a:r>
          </a:p>
          <a:p>
            <a:pPr lvl="1"/>
            <a:r>
              <a:rPr lang="en-US" dirty="0"/>
              <a:t> </a:t>
            </a:r>
            <a:r>
              <a:rPr lang="en-US" dirty="0" smtClean="0"/>
              <a:t> </a:t>
            </a:r>
            <a:r>
              <a:rPr lang="en-US" b="1" dirty="0" err="1" smtClean="0"/>
              <a:t>Cmd</a:t>
            </a:r>
            <a:r>
              <a:rPr lang="en-US" b="1" dirty="0" smtClean="0"/>
              <a:t>:  </a:t>
            </a:r>
            <a:r>
              <a:rPr lang="en-US" dirty="0" err="1" smtClean="0"/>
              <a:t>sftp</a:t>
            </a:r>
            <a:r>
              <a:rPr lang="en-US" dirty="0" smtClean="0"/>
              <a:t> –</a:t>
            </a:r>
            <a:r>
              <a:rPr lang="en-US" dirty="0" err="1" smtClean="0"/>
              <a:t>i</a:t>
            </a:r>
            <a:r>
              <a:rPr lang="en-US" dirty="0" smtClean="0"/>
              <a:t> &lt;</a:t>
            </a:r>
            <a:r>
              <a:rPr lang="en-US" dirty="0" err="1" smtClean="0"/>
              <a:t>pem</a:t>
            </a:r>
            <a:r>
              <a:rPr lang="en-US" dirty="0" smtClean="0"/>
              <a:t> file absolute path&gt; &lt;user name&gt;@ &lt;IP Address&gt;</a:t>
            </a:r>
          </a:p>
          <a:p>
            <a:pPr lvl="1"/>
            <a:r>
              <a:rPr lang="en-US" dirty="0" smtClean="0"/>
              <a:t>              put &lt;</a:t>
            </a:r>
            <a:r>
              <a:rPr lang="en-US" dirty="0" err="1" smtClean="0"/>
              <a:t>file_name</a:t>
            </a:r>
            <a:r>
              <a:rPr lang="en-US" dirty="0" smtClean="0"/>
              <a:t>&gt;</a:t>
            </a:r>
          </a:p>
          <a:p>
            <a:pPr lvl="1"/>
            <a:r>
              <a:rPr lang="en-US" dirty="0" smtClean="0"/>
              <a:t>  </a:t>
            </a:r>
            <a:r>
              <a:rPr lang="en-US" dirty="0" err="1" smtClean="0"/>
              <a:t>Eg</a:t>
            </a:r>
            <a:r>
              <a:rPr lang="en-US" dirty="0" smtClean="0"/>
              <a:t>:      </a:t>
            </a:r>
            <a:r>
              <a:rPr lang="en-US" dirty="0" err="1" smtClean="0"/>
              <a:t>sftp</a:t>
            </a:r>
            <a:r>
              <a:rPr lang="en-US" dirty="0" smtClean="0"/>
              <a:t> –I </a:t>
            </a:r>
            <a:r>
              <a:rPr lang="en-US" dirty="0" err="1" smtClean="0"/>
              <a:t>AboFaris.pem</a:t>
            </a:r>
            <a:r>
              <a:rPr lang="en-US" dirty="0" smtClean="0"/>
              <a:t> ubuntu@52.25.7.51</a:t>
            </a:r>
          </a:p>
          <a:p>
            <a:pPr lvl="1"/>
            <a:r>
              <a:rPr lang="en-US" dirty="0"/>
              <a:t> </a:t>
            </a:r>
            <a:r>
              <a:rPr lang="en-US" dirty="0" smtClean="0"/>
              <a:t>             put des</a:t>
            </a:r>
          </a:p>
          <a:p>
            <a:endParaRPr lang="en-US" dirty="0"/>
          </a:p>
          <a:p>
            <a:r>
              <a:rPr lang="en-US" dirty="0" smtClean="0"/>
              <a:t>2. Router must have setting that whenever any message comes to port 5000 then it should forward it to Master’s </a:t>
            </a:r>
            <a:r>
              <a:rPr lang="en-US" dirty="0" err="1" smtClean="0"/>
              <a:t>wifi</a:t>
            </a:r>
            <a:r>
              <a:rPr lang="en-US" dirty="0" smtClean="0"/>
              <a:t> LAN Address.</a:t>
            </a:r>
          </a:p>
          <a:p>
            <a:endParaRPr lang="en-US" dirty="0" smtClean="0"/>
          </a:p>
          <a:p>
            <a:r>
              <a:rPr lang="en-US" dirty="0"/>
              <a:t>3. </a:t>
            </a:r>
            <a:r>
              <a:rPr lang="en-US" dirty="0" smtClean="0"/>
              <a:t>Also </a:t>
            </a:r>
            <a:r>
              <a:rPr lang="en-US" dirty="0"/>
              <a:t>we had to add some new network rules to the security group assigned to our </a:t>
            </a:r>
            <a:r>
              <a:rPr lang="en-US" dirty="0" smtClean="0"/>
              <a:t>instances. An inbound and outbound rule in order to open port which was 5000 in our case.</a:t>
            </a:r>
          </a:p>
          <a:p>
            <a:r>
              <a:rPr lang="en-US" dirty="0"/>
              <a:t>	</a:t>
            </a:r>
          </a:p>
          <a:p>
            <a:pPr marL="342900" indent="-342900">
              <a:buAutoNum type="arabicPeriod"/>
            </a:pPr>
            <a:endParaRPr lang="en-US" dirty="0" smtClean="0"/>
          </a:p>
          <a:p>
            <a:pPr marL="342900" indent="-342900">
              <a:buAutoNum type="arabicPeriod"/>
            </a:pPr>
            <a:endParaRPr lang="en-US" dirty="0"/>
          </a:p>
        </p:txBody>
      </p:sp>
      <p:pic>
        <p:nvPicPr>
          <p:cNvPr id="6" name="Picture 5"/>
          <p:cNvPicPr>
            <a:picLocks noChangeAspect="1"/>
          </p:cNvPicPr>
          <p:nvPr/>
        </p:nvPicPr>
        <p:blipFill>
          <a:blip r:embed="rId2"/>
          <a:stretch>
            <a:fillRect/>
          </a:stretch>
        </p:blipFill>
        <p:spPr>
          <a:xfrm>
            <a:off x="392565" y="4463954"/>
            <a:ext cx="11013897" cy="2247900"/>
          </a:xfrm>
          <a:prstGeom prst="rect">
            <a:avLst/>
          </a:prstGeom>
        </p:spPr>
      </p:pic>
    </p:spTree>
    <p:extLst>
      <p:ext uri="{BB962C8B-B14F-4D97-AF65-F5344CB8AC3E}">
        <p14:creationId xmlns:p14="http://schemas.microsoft.com/office/powerpoint/2010/main" val="345461262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08252" y="433994"/>
            <a:ext cx="8859748" cy="562599"/>
          </a:xfrm>
        </p:spPr>
        <p:txBody>
          <a:bodyPr>
            <a:normAutofit fontScale="90000"/>
          </a:bodyPr>
          <a:lstStyle/>
          <a:p>
            <a:r>
              <a:rPr lang="en-US" sz="4000" b="1" dirty="0" smtClean="0">
                <a:latin typeface="+mn-lt"/>
              </a:rPr>
              <a:t>PROJECT FLOW</a:t>
            </a:r>
            <a:endParaRPr lang="en-US" sz="4000" b="1" dirty="0">
              <a:latin typeface="+mn-lt"/>
            </a:endParaRPr>
          </a:p>
        </p:txBody>
      </p:sp>
      <p:sp>
        <p:nvSpPr>
          <p:cNvPr id="3" name="Subtitle 2"/>
          <p:cNvSpPr>
            <a:spLocks noGrp="1"/>
          </p:cNvSpPr>
          <p:nvPr>
            <p:ph type="subTitle" idx="1"/>
          </p:nvPr>
        </p:nvSpPr>
        <p:spPr>
          <a:xfrm>
            <a:off x="92467" y="1140432"/>
            <a:ext cx="11959119" cy="5435029"/>
          </a:xfrm>
        </p:spPr>
        <p:txBody>
          <a:bodyPr/>
          <a:lstStyle/>
          <a:p>
            <a:pPr marL="342900" indent="-342900" algn="l">
              <a:buFont typeface="Wingdings" panose="05000000000000000000" pitchFamily="2" charset="2"/>
              <a:buChar char="Ø"/>
            </a:pPr>
            <a:r>
              <a:rPr lang="en-US" sz="2000" dirty="0" smtClean="0"/>
              <a:t>Master initiates the program.</a:t>
            </a:r>
          </a:p>
          <a:p>
            <a:pPr algn="l"/>
            <a:r>
              <a:rPr lang="en-US" sz="2000" b="1" dirty="0" err="1" smtClean="0"/>
              <a:t>Cmd</a:t>
            </a:r>
            <a:r>
              <a:rPr lang="en-US" sz="2000" b="1" dirty="0" smtClean="0"/>
              <a:t>: </a:t>
            </a:r>
            <a:r>
              <a:rPr lang="en-US" sz="2000" dirty="0" smtClean="0"/>
              <a:t>./des &lt;</a:t>
            </a:r>
            <a:r>
              <a:rPr lang="en-US" sz="2000" dirty="0" err="1" smtClean="0"/>
              <a:t>isMaster</a:t>
            </a:r>
            <a:r>
              <a:rPr lang="en-US" sz="2000" dirty="0" smtClean="0"/>
              <a:t>&gt; &lt;</a:t>
            </a:r>
            <a:r>
              <a:rPr lang="en-US" sz="2000" dirty="0" err="1" smtClean="0"/>
              <a:t>computerId</a:t>
            </a:r>
            <a:r>
              <a:rPr lang="en-US" sz="2000" dirty="0" smtClean="0"/>
              <a:t>&gt; &lt;</a:t>
            </a:r>
            <a:r>
              <a:rPr lang="en-US" sz="2000" dirty="0" err="1" smtClean="0"/>
              <a:t>maxNoOfComputers</a:t>
            </a:r>
            <a:r>
              <a:rPr lang="en-US" sz="2000" dirty="0" smtClean="0"/>
              <a:t>&gt; &lt;</a:t>
            </a:r>
            <a:r>
              <a:rPr lang="en-US" sz="2000" dirty="0" err="1" smtClean="0"/>
              <a:t>masterIpAdd</a:t>
            </a:r>
            <a:r>
              <a:rPr lang="en-US" sz="2000" dirty="0" smtClean="0"/>
              <a:t>&gt; &lt;client1IpAdd&gt; &lt;client2IpAdd&gt; &lt;client3IpAdd&gt; &lt;client4IpAdd&gt; &lt;client5IpAdd&gt; &lt;client6IpAdd&gt;</a:t>
            </a:r>
          </a:p>
          <a:p>
            <a:pPr marL="342900" indent="-342900" algn="l">
              <a:buFont typeface="Wingdings" panose="05000000000000000000" pitchFamily="2" charset="2"/>
              <a:buChar char="Ø"/>
            </a:pPr>
            <a:r>
              <a:rPr lang="en-US" sz="2000" dirty="0" smtClean="0"/>
              <a:t>Client gets initiated and waits in a while loop to receive two commands from master I.e. Master’s IP Address and START command.</a:t>
            </a:r>
          </a:p>
          <a:p>
            <a:pPr marL="342900" indent="-342900" algn="l">
              <a:buFont typeface="Wingdings" panose="05000000000000000000" pitchFamily="2" charset="2"/>
              <a:buChar char="Ø"/>
            </a:pPr>
            <a:r>
              <a:rPr lang="en-US" sz="2000" dirty="0" smtClean="0"/>
              <a:t>On receiving these commands clients comes out of while loop and calculation starts.</a:t>
            </a:r>
          </a:p>
          <a:p>
            <a:pPr marL="342900" indent="-342900" algn="l">
              <a:buFont typeface="Wingdings" panose="05000000000000000000" pitchFamily="2" charset="2"/>
              <a:buChar char="Ø"/>
            </a:pPr>
            <a:r>
              <a:rPr lang="en-US" sz="2000" dirty="0" smtClean="0"/>
              <a:t>On basis of </a:t>
            </a:r>
            <a:r>
              <a:rPr lang="en-US" sz="2000" dirty="0" err="1" smtClean="0"/>
              <a:t>totalNoOfIteration</a:t>
            </a:r>
            <a:r>
              <a:rPr lang="en-US" sz="2000" dirty="0" smtClean="0"/>
              <a:t> and </a:t>
            </a:r>
            <a:r>
              <a:rPr lang="en-US" sz="2000" dirty="0" err="1" smtClean="0"/>
              <a:t>maxNoOfComputers</a:t>
            </a:r>
            <a:r>
              <a:rPr lang="en-US" sz="2000" dirty="0" smtClean="0"/>
              <a:t> number of workers are calculated for each machine. By default every machine has 5 workers but the last machine could have more than 5 workers depending on the reminder.</a:t>
            </a:r>
          </a:p>
          <a:p>
            <a:pPr marL="342900" indent="-342900" algn="l">
              <a:buFont typeface="Wingdings" panose="05000000000000000000" pitchFamily="2" charset="2"/>
              <a:buChar char="Ø"/>
            </a:pPr>
            <a:r>
              <a:rPr lang="en-US" sz="2000" dirty="0" smtClean="0"/>
              <a:t>On the basis of </a:t>
            </a:r>
            <a:r>
              <a:rPr lang="en-US" sz="2000" dirty="0" err="1" smtClean="0"/>
              <a:t>computerId</a:t>
            </a:r>
            <a:r>
              <a:rPr lang="en-US" sz="2000" dirty="0" smtClean="0"/>
              <a:t>, start and end for each worker is calculated.</a:t>
            </a:r>
          </a:p>
          <a:p>
            <a:pPr marL="342900" indent="-342900" algn="l">
              <a:buFont typeface="Wingdings" panose="05000000000000000000" pitchFamily="2" charset="2"/>
              <a:buChar char="Ø"/>
            </a:pPr>
            <a:r>
              <a:rPr lang="en-US" sz="2000" dirty="0" smtClean="0"/>
              <a:t>After these calculations workers starts searching the key.</a:t>
            </a:r>
          </a:p>
          <a:p>
            <a:pPr marL="342900" indent="-342900" algn="l">
              <a:buFont typeface="Wingdings" panose="05000000000000000000" pitchFamily="2" charset="2"/>
              <a:buChar char="Ø"/>
            </a:pPr>
            <a:r>
              <a:rPr lang="en-US" sz="2000" dirty="0" smtClean="0"/>
              <a:t>Now here comes two cases:</a:t>
            </a:r>
          </a:p>
          <a:p>
            <a:pPr marL="914400" lvl="1" indent="-457200" algn="l">
              <a:buFont typeface="+mj-lt"/>
              <a:buAutoNum type="arabicPeriod"/>
            </a:pPr>
            <a:r>
              <a:rPr lang="en-US" sz="1800" dirty="0" smtClean="0"/>
              <a:t>If Master founds the key</a:t>
            </a:r>
          </a:p>
          <a:p>
            <a:pPr marL="914400" lvl="1" indent="-457200" algn="l">
              <a:buFont typeface="+mj-lt"/>
              <a:buAutoNum type="arabicPeriod"/>
            </a:pPr>
            <a:r>
              <a:rPr lang="en-US" sz="1800" dirty="0" smtClean="0"/>
              <a:t>If Client founds the key</a:t>
            </a:r>
          </a:p>
          <a:p>
            <a:pPr marL="342900" indent="-342900" algn="l">
              <a:buFont typeface="Wingdings" panose="05000000000000000000" pitchFamily="2" charset="2"/>
              <a:buChar char="Ø"/>
            </a:pPr>
            <a:endParaRPr lang="en-US" dirty="0" smtClean="0"/>
          </a:p>
          <a:p>
            <a:pPr algn="l"/>
            <a:endParaRPr lang="en-US" dirty="0" smtClean="0"/>
          </a:p>
          <a:p>
            <a:pPr algn="l"/>
            <a:endParaRPr lang="en-US" dirty="0" smtClean="0"/>
          </a:p>
          <a:p>
            <a:pPr algn="l"/>
            <a:endParaRPr lang="en-US" dirty="0" smtClean="0"/>
          </a:p>
          <a:p>
            <a:pPr algn="l"/>
            <a:endParaRPr lang="en-US" dirty="0" smtClean="0"/>
          </a:p>
          <a:p>
            <a:pPr algn="l"/>
            <a:endParaRPr lang="en-US" dirty="0"/>
          </a:p>
        </p:txBody>
      </p:sp>
    </p:spTree>
    <p:extLst>
      <p:ext uri="{BB962C8B-B14F-4D97-AF65-F5344CB8AC3E}">
        <p14:creationId xmlns:p14="http://schemas.microsoft.com/office/powerpoint/2010/main" val="325154972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47789" y="451280"/>
            <a:ext cx="11785471" cy="6555640"/>
          </a:xfrm>
          <a:prstGeom prst="rect">
            <a:avLst/>
          </a:prstGeom>
          <a:noFill/>
        </p:spPr>
        <p:txBody>
          <a:bodyPr wrap="square" rtlCol="0">
            <a:spAutoFit/>
          </a:bodyPr>
          <a:lstStyle/>
          <a:p>
            <a:r>
              <a:rPr lang="en-US" sz="2400" b="1" dirty="0" smtClean="0"/>
              <a:t>CASE 1:  Master finds the key</a:t>
            </a:r>
          </a:p>
          <a:p>
            <a:r>
              <a:rPr lang="en-US" sz="2400" dirty="0" smtClean="0"/>
              <a:t>When any worker belongs to Master finds the key, then the Master sends three things to every client.</a:t>
            </a:r>
          </a:p>
          <a:p>
            <a:pPr marL="342900" indent="-342900">
              <a:buAutoNum type="arabicPeriod"/>
            </a:pPr>
            <a:r>
              <a:rPr lang="en-US" sz="2400" dirty="0" smtClean="0"/>
              <a:t>Text message “ MASTER: I FOUND THE KEY” </a:t>
            </a:r>
          </a:p>
          <a:p>
            <a:pPr marL="342900" indent="-342900">
              <a:buAutoNum type="arabicPeriod"/>
            </a:pPr>
            <a:r>
              <a:rPr lang="en-US" sz="2400" dirty="0" smtClean="0"/>
              <a:t>Key</a:t>
            </a:r>
          </a:p>
          <a:p>
            <a:pPr marL="342900" indent="-342900">
              <a:buAutoNum type="arabicPeriod"/>
            </a:pPr>
            <a:r>
              <a:rPr lang="en-US" sz="2400" dirty="0" smtClean="0"/>
              <a:t>STOP Message</a:t>
            </a:r>
          </a:p>
          <a:p>
            <a:r>
              <a:rPr lang="en-US" sz="2400" dirty="0" smtClean="0"/>
              <a:t>And then program exits</a:t>
            </a:r>
          </a:p>
          <a:p>
            <a:endParaRPr lang="en-US" sz="2400" dirty="0" smtClean="0"/>
          </a:p>
          <a:p>
            <a:r>
              <a:rPr lang="en-US" sz="2400" b="1" dirty="0" smtClean="0"/>
              <a:t>CASE 2: Client finds the key</a:t>
            </a:r>
          </a:p>
          <a:p>
            <a:r>
              <a:rPr lang="en-US" sz="2400" dirty="0" smtClean="0"/>
              <a:t>When any worker belongs to Client finds the key, then it sends text message to Master “ CLIENT: I FOUND THE KEY” and then Master sends four messages to all clients.</a:t>
            </a:r>
          </a:p>
          <a:p>
            <a:pPr marL="342900" indent="-342900">
              <a:buAutoNum type="arabicPeriod"/>
            </a:pPr>
            <a:r>
              <a:rPr lang="en-US" sz="2400" dirty="0" smtClean="0"/>
              <a:t>Text message “ CLIENT: I FOUND THE KEY” </a:t>
            </a:r>
          </a:p>
          <a:p>
            <a:pPr marL="342900" indent="-342900">
              <a:buAutoNum type="arabicPeriod"/>
            </a:pPr>
            <a:r>
              <a:rPr lang="en-US" sz="2400" dirty="0" smtClean="0"/>
              <a:t>Key</a:t>
            </a:r>
          </a:p>
          <a:p>
            <a:pPr marL="342900" indent="-342900">
              <a:buAutoNum type="arabicPeriod"/>
            </a:pPr>
            <a:r>
              <a:rPr lang="en-US" sz="2400" dirty="0" err="1" smtClean="0"/>
              <a:t>Worker_Id</a:t>
            </a:r>
            <a:r>
              <a:rPr lang="en-US" sz="2400" dirty="0" smtClean="0"/>
              <a:t> of the worker that found the key</a:t>
            </a:r>
          </a:p>
          <a:p>
            <a:r>
              <a:rPr lang="en-US" sz="2400" dirty="0" smtClean="0"/>
              <a:t>4.   STOP Message</a:t>
            </a:r>
          </a:p>
          <a:p>
            <a:r>
              <a:rPr lang="en-US" sz="2400" dirty="0" smtClean="0"/>
              <a:t>And then program exits.</a:t>
            </a:r>
          </a:p>
          <a:p>
            <a:endParaRPr lang="en-US" dirty="0" smtClean="0"/>
          </a:p>
          <a:p>
            <a:endParaRPr lang="en-US" dirty="0"/>
          </a:p>
        </p:txBody>
      </p:sp>
    </p:spTree>
    <p:extLst>
      <p:ext uri="{BB962C8B-B14F-4D97-AF65-F5344CB8AC3E}">
        <p14:creationId xmlns:p14="http://schemas.microsoft.com/office/powerpoint/2010/main" val="106232365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24701" y="287676"/>
            <a:ext cx="7643973" cy="646331"/>
          </a:xfrm>
          <a:prstGeom prst="rect">
            <a:avLst/>
          </a:prstGeom>
          <a:noFill/>
        </p:spPr>
        <p:txBody>
          <a:bodyPr wrap="square" rtlCol="0">
            <a:spAutoFit/>
          </a:bodyPr>
          <a:lstStyle/>
          <a:p>
            <a:pPr algn="ctr"/>
            <a:r>
              <a:rPr lang="en-US" sz="3600" b="1" dirty="0" smtClean="0"/>
              <a:t>PROBLEMS FACED</a:t>
            </a:r>
            <a:endParaRPr lang="en-US" sz="3600" b="1" dirty="0"/>
          </a:p>
        </p:txBody>
      </p:sp>
      <p:sp>
        <p:nvSpPr>
          <p:cNvPr id="3" name="TextBox 2"/>
          <p:cNvSpPr txBox="1"/>
          <p:nvPr/>
        </p:nvSpPr>
        <p:spPr>
          <a:xfrm>
            <a:off x="349321" y="1294544"/>
            <a:ext cx="11486508" cy="2677656"/>
          </a:xfrm>
          <a:prstGeom prst="rect">
            <a:avLst/>
          </a:prstGeom>
          <a:noFill/>
        </p:spPr>
        <p:txBody>
          <a:bodyPr wrap="square" rtlCol="0">
            <a:spAutoFit/>
          </a:bodyPr>
          <a:lstStyle/>
          <a:p>
            <a:pPr marL="342900" indent="-342900">
              <a:buFont typeface="+mj-lt"/>
              <a:buAutoNum type="arabicPeriod"/>
            </a:pPr>
            <a:r>
              <a:rPr lang="en-US" sz="2400" dirty="0" smtClean="0"/>
              <a:t>Brute Force Logic implementation problem</a:t>
            </a:r>
          </a:p>
          <a:p>
            <a:pPr marL="342900" indent="-342900">
              <a:buFont typeface="+mj-lt"/>
              <a:buAutoNum type="arabicPeriod"/>
            </a:pPr>
            <a:endParaRPr lang="en-US" sz="2400" dirty="0"/>
          </a:p>
          <a:p>
            <a:pPr marL="342900" indent="-342900">
              <a:buFont typeface="+mj-lt"/>
              <a:buAutoNum type="arabicPeriod"/>
            </a:pPr>
            <a:r>
              <a:rPr lang="en-US" sz="2400" dirty="0" smtClean="0"/>
              <a:t>Key division Problem</a:t>
            </a:r>
          </a:p>
          <a:p>
            <a:pPr marL="342900" indent="-342900">
              <a:buFont typeface="+mj-lt"/>
              <a:buAutoNum type="arabicPeriod"/>
            </a:pPr>
            <a:endParaRPr lang="en-US" sz="2400" dirty="0"/>
          </a:p>
          <a:p>
            <a:pPr marL="342900" indent="-342900">
              <a:buFont typeface="+mj-lt"/>
              <a:buAutoNum type="arabicPeriod"/>
            </a:pPr>
            <a:r>
              <a:rPr lang="en-US" sz="2400" dirty="0" smtClean="0"/>
              <a:t>Left-Over Reminder Problem</a:t>
            </a:r>
          </a:p>
          <a:p>
            <a:pPr marL="342900" indent="-342900">
              <a:buFont typeface="+mj-lt"/>
              <a:buAutoNum type="arabicPeriod"/>
            </a:pPr>
            <a:endParaRPr lang="en-US" sz="2400" dirty="0"/>
          </a:p>
          <a:p>
            <a:pPr marL="342900" indent="-342900">
              <a:buFont typeface="+mj-lt"/>
              <a:buAutoNum type="arabicPeriod"/>
            </a:pPr>
            <a:r>
              <a:rPr lang="en-US" sz="2400" dirty="0" smtClean="0"/>
              <a:t>Setting up Router Rule</a:t>
            </a:r>
          </a:p>
        </p:txBody>
      </p:sp>
      <p:pic>
        <p:nvPicPr>
          <p:cNvPr id="4" name="Picture 3"/>
          <p:cNvPicPr>
            <a:picLocks noChangeAspect="1"/>
          </p:cNvPicPr>
          <p:nvPr/>
        </p:nvPicPr>
        <p:blipFill>
          <a:blip r:embed="rId2"/>
          <a:stretch>
            <a:fillRect/>
          </a:stretch>
        </p:blipFill>
        <p:spPr>
          <a:xfrm>
            <a:off x="6380571" y="1254654"/>
            <a:ext cx="5083549" cy="4983764"/>
          </a:xfrm>
          <a:prstGeom prst="rect">
            <a:avLst/>
          </a:prstGeom>
        </p:spPr>
      </p:pic>
    </p:spTree>
    <p:extLst>
      <p:ext uri="{BB962C8B-B14F-4D97-AF65-F5344CB8AC3E}">
        <p14:creationId xmlns:p14="http://schemas.microsoft.com/office/powerpoint/2010/main" val="422792098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39381" y="1391028"/>
            <a:ext cx="12052619" cy="4401205"/>
          </a:xfrm>
          <a:prstGeom prst="rect">
            <a:avLst/>
          </a:prstGeom>
        </p:spPr>
        <p:txBody>
          <a:bodyPr wrap="square">
            <a:spAutoFit/>
          </a:bodyPr>
          <a:lstStyle/>
          <a:p>
            <a:pPr marL="342900" indent="-342900">
              <a:buFont typeface="Wingdings" charset="2"/>
              <a:buChar char="Ø"/>
            </a:pPr>
            <a:r>
              <a:rPr lang="en-US" sz="2800" dirty="0" smtClean="0"/>
              <a:t>Different ways </a:t>
            </a:r>
            <a:r>
              <a:rPr lang="en-US" sz="2800" dirty="0"/>
              <a:t>to </a:t>
            </a:r>
            <a:r>
              <a:rPr lang="en-US" sz="2800" dirty="0" smtClean="0"/>
              <a:t>secure our data.</a:t>
            </a:r>
          </a:p>
          <a:p>
            <a:pPr marL="342900" indent="-342900">
              <a:buFont typeface="Wingdings" charset="2"/>
              <a:buChar char="Ø"/>
            </a:pPr>
            <a:r>
              <a:rPr lang="en-US" sz="2800" dirty="0" smtClean="0"/>
              <a:t>Importance of information security.</a:t>
            </a:r>
          </a:p>
          <a:p>
            <a:pPr marL="342900" indent="-342900">
              <a:buFont typeface="Wingdings" charset="2"/>
              <a:buChar char="Ø"/>
            </a:pPr>
            <a:r>
              <a:rPr lang="en-US" sz="2800" dirty="0"/>
              <a:t>Different security </a:t>
            </a:r>
            <a:r>
              <a:rPr lang="en-US" sz="2800" dirty="0" smtClean="0"/>
              <a:t>models.</a:t>
            </a:r>
          </a:p>
          <a:p>
            <a:pPr marL="342900" indent="-342900">
              <a:buFont typeface="Wingdings" charset="2"/>
              <a:buChar char="Ø"/>
            </a:pPr>
            <a:r>
              <a:rPr lang="en-US" sz="2800" dirty="0" smtClean="0"/>
              <a:t>Different Access control models.</a:t>
            </a:r>
          </a:p>
          <a:p>
            <a:pPr marL="342900" indent="-342900">
              <a:buFont typeface="Wingdings" charset="2"/>
              <a:buChar char="Ø"/>
            </a:pPr>
            <a:r>
              <a:rPr lang="en-US" sz="2800" dirty="0" smtClean="0"/>
              <a:t>Difference between IPv4 and IPv6.</a:t>
            </a:r>
          </a:p>
          <a:p>
            <a:pPr marL="342900" indent="-342900">
              <a:buFont typeface="Wingdings" charset="2"/>
              <a:buChar char="Ø"/>
            </a:pPr>
            <a:r>
              <a:rPr lang="en-US" sz="2800" dirty="0" smtClean="0"/>
              <a:t>Socket Programming in C</a:t>
            </a:r>
          </a:p>
          <a:p>
            <a:pPr marL="342900" indent="-342900">
              <a:buFont typeface="Wingdings" charset="2"/>
              <a:buChar char="Ø"/>
            </a:pPr>
            <a:r>
              <a:rPr lang="en-US" sz="2800" dirty="0"/>
              <a:t>Multi Threading </a:t>
            </a:r>
            <a:r>
              <a:rPr lang="en-US" sz="2800" dirty="0" smtClean="0"/>
              <a:t>in C</a:t>
            </a:r>
          </a:p>
          <a:p>
            <a:pPr marL="342900" indent="-342900">
              <a:buFont typeface="Wingdings" charset="2"/>
              <a:buChar char="Ø"/>
            </a:pPr>
            <a:r>
              <a:rPr lang="en-US" sz="2800" dirty="0" smtClean="0"/>
              <a:t>How </a:t>
            </a:r>
            <a:r>
              <a:rPr lang="en-US" sz="2800" dirty="0"/>
              <a:t>to use cloud infrastructure in real </a:t>
            </a:r>
            <a:r>
              <a:rPr lang="en-US" sz="2800" dirty="0" smtClean="0"/>
              <a:t>time</a:t>
            </a:r>
          </a:p>
          <a:p>
            <a:pPr marL="342900" indent="-342900">
              <a:buFont typeface="Wingdings" charset="2"/>
              <a:buChar char="Ø"/>
            </a:pPr>
            <a:r>
              <a:rPr lang="en-US" sz="2800" dirty="0" smtClean="0"/>
              <a:t>How secure is secure?</a:t>
            </a:r>
          </a:p>
          <a:p>
            <a:pPr marL="342900" indent="-342900">
              <a:buFont typeface="Wingdings" charset="2"/>
              <a:buChar char="Ø"/>
            </a:pPr>
            <a:r>
              <a:rPr lang="en-US" sz="2800" dirty="0" smtClean="0"/>
              <a:t>From this project we have learnt that breaking DES is not an easy task.</a:t>
            </a:r>
            <a:endParaRPr lang="en-US" sz="2800" dirty="0"/>
          </a:p>
        </p:txBody>
      </p:sp>
      <p:sp>
        <p:nvSpPr>
          <p:cNvPr id="3" name="TextBox 2"/>
          <p:cNvSpPr txBox="1"/>
          <p:nvPr/>
        </p:nvSpPr>
        <p:spPr>
          <a:xfrm>
            <a:off x="0" y="449197"/>
            <a:ext cx="12191999" cy="707886"/>
          </a:xfrm>
          <a:prstGeom prst="rect">
            <a:avLst/>
          </a:prstGeom>
          <a:noFill/>
        </p:spPr>
        <p:txBody>
          <a:bodyPr wrap="square" rtlCol="0">
            <a:spAutoFit/>
          </a:bodyPr>
          <a:lstStyle/>
          <a:p>
            <a:pPr algn="ctr"/>
            <a:r>
              <a:rPr lang="en-US" sz="4000" b="1" dirty="0" smtClean="0"/>
              <a:t>WHAT WE LEARNT ?</a:t>
            </a:r>
            <a:endParaRPr lang="en-US" sz="4000" b="1" dirty="0"/>
          </a:p>
        </p:txBody>
      </p:sp>
      <p:pic>
        <p:nvPicPr>
          <p:cNvPr id="4" name="Picture 3"/>
          <p:cNvPicPr>
            <a:picLocks noChangeAspect="1"/>
          </p:cNvPicPr>
          <p:nvPr/>
        </p:nvPicPr>
        <p:blipFill>
          <a:blip r:embed="rId2"/>
          <a:stretch>
            <a:fillRect/>
          </a:stretch>
        </p:blipFill>
        <p:spPr>
          <a:xfrm>
            <a:off x="6876148" y="1564446"/>
            <a:ext cx="5114523" cy="3283785"/>
          </a:xfrm>
          <a:prstGeom prst="rect">
            <a:avLst/>
          </a:prstGeom>
        </p:spPr>
      </p:pic>
    </p:spTree>
    <p:extLst>
      <p:ext uri="{BB962C8B-B14F-4D97-AF65-F5344CB8AC3E}">
        <p14:creationId xmlns:p14="http://schemas.microsoft.com/office/powerpoint/2010/main" val="88005679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34235" y="263458"/>
            <a:ext cx="6768353" cy="584776"/>
          </a:xfrm>
          <a:prstGeom prst="rect">
            <a:avLst/>
          </a:prstGeom>
          <a:noFill/>
        </p:spPr>
        <p:txBody>
          <a:bodyPr wrap="square" rtlCol="0">
            <a:spAutoFit/>
          </a:bodyPr>
          <a:lstStyle/>
          <a:p>
            <a:pPr algn="ctr"/>
            <a:r>
              <a:rPr lang="en-US" sz="3200" b="1" dirty="0" smtClean="0"/>
              <a:t>QUANTAM COMPUTING</a:t>
            </a:r>
            <a:endParaRPr lang="en-US" sz="3200" b="1" dirty="0"/>
          </a:p>
        </p:txBody>
      </p:sp>
      <p:sp>
        <p:nvSpPr>
          <p:cNvPr id="3" name="Rectangle 2"/>
          <p:cNvSpPr/>
          <p:nvPr/>
        </p:nvSpPr>
        <p:spPr>
          <a:xfrm>
            <a:off x="432748" y="1096391"/>
            <a:ext cx="7775267" cy="5632312"/>
          </a:xfrm>
          <a:prstGeom prst="rect">
            <a:avLst/>
          </a:prstGeom>
        </p:spPr>
        <p:txBody>
          <a:bodyPr wrap="square">
            <a:spAutoFit/>
          </a:bodyPr>
          <a:lstStyle/>
          <a:p>
            <a:pPr algn="just"/>
            <a:r>
              <a:rPr lang="en-US" b="1" u="sng" dirty="0"/>
              <a:t>What is Quantum Computing? </a:t>
            </a:r>
          </a:p>
          <a:p>
            <a:pPr algn="just"/>
            <a:r>
              <a:rPr lang="en-US" dirty="0"/>
              <a:t>Quantum computing is a major development in the computer world use quantum-mechanical phenomena, such as superposition and entanglement, to perform operations on data</a:t>
            </a:r>
            <a:r>
              <a:rPr lang="en-US" dirty="0" smtClean="0"/>
              <a:t>.</a:t>
            </a:r>
          </a:p>
          <a:p>
            <a:pPr algn="just"/>
            <a:r>
              <a:rPr lang="en-US" dirty="0" smtClean="0"/>
              <a:t> </a:t>
            </a:r>
            <a:endParaRPr lang="en-US" dirty="0"/>
          </a:p>
          <a:p>
            <a:pPr algn="just"/>
            <a:r>
              <a:rPr lang="en-US" b="1" u="sng" dirty="0"/>
              <a:t>How it works?</a:t>
            </a:r>
          </a:p>
          <a:p>
            <a:pPr algn="just"/>
            <a:r>
              <a:rPr lang="en-US" dirty="0"/>
              <a:t>As we know digital computers used binary digits (bits), which is (0 or 1), however quantum computing uses quantum bits (</a:t>
            </a:r>
            <a:r>
              <a:rPr lang="en-US" dirty="0" err="1"/>
              <a:t>qubits</a:t>
            </a:r>
            <a:r>
              <a:rPr lang="en-US" dirty="0"/>
              <a:t>), which can be (0 or 1) in superposition of states.</a:t>
            </a:r>
          </a:p>
          <a:p>
            <a:pPr algn="just"/>
            <a:r>
              <a:rPr lang="en-US" dirty="0"/>
              <a:t>For example: A classical computer each bit represents either a one or a zero, for 2 bits it will take 2^2 states which are (0,0)(0,1)(1,0)(1,1).A quantum computer maintains a sequence of </a:t>
            </a:r>
            <a:r>
              <a:rPr lang="en-US" dirty="0" err="1"/>
              <a:t>qubits</a:t>
            </a:r>
            <a:r>
              <a:rPr lang="en-US" dirty="0"/>
              <a:t>. A single </a:t>
            </a:r>
            <a:r>
              <a:rPr lang="en-US" dirty="0" err="1"/>
              <a:t>qubit</a:t>
            </a:r>
            <a:r>
              <a:rPr lang="en-US" dirty="0"/>
              <a:t> can represent a one, a zero,  or any quantum superposition of those two </a:t>
            </a:r>
            <a:r>
              <a:rPr lang="en-US" dirty="0" err="1"/>
              <a:t>qubit</a:t>
            </a:r>
            <a:r>
              <a:rPr lang="en-US" dirty="0"/>
              <a:t> states, so a pair of </a:t>
            </a:r>
            <a:r>
              <a:rPr lang="en-US" dirty="0" err="1"/>
              <a:t>qubits</a:t>
            </a:r>
            <a:r>
              <a:rPr lang="en-US" dirty="0"/>
              <a:t> can be in any quantum superposition of 4 states</a:t>
            </a:r>
            <a:r>
              <a:rPr lang="en-US" dirty="0" smtClean="0"/>
              <a:t>.</a:t>
            </a:r>
          </a:p>
          <a:p>
            <a:pPr algn="just"/>
            <a:endParaRPr lang="en-US" dirty="0"/>
          </a:p>
          <a:p>
            <a:pPr algn="just"/>
            <a:r>
              <a:rPr lang="en-US" b="1" u="sng" dirty="0"/>
              <a:t>The benefits of this development in computing. </a:t>
            </a:r>
          </a:p>
          <a:p>
            <a:pPr algn="just"/>
            <a:r>
              <a:rPr lang="en-US" u="sng" dirty="0"/>
              <a:t>T</a:t>
            </a:r>
            <a:r>
              <a:rPr lang="en-US" dirty="0"/>
              <a:t>his development will make the computer capabilities much better than they are now. For example, to analyze the number consists of 230 set this process will take long time by the latest classical computers. Quantum computers may represent a solution to such problems.</a:t>
            </a:r>
          </a:p>
        </p:txBody>
      </p:sp>
      <p:pic>
        <p:nvPicPr>
          <p:cNvPr id="5" name="Picture 4"/>
          <p:cNvPicPr>
            <a:picLocks noChangeAspect="1"/>
          </p:cNvPicPr>
          <p:nvPr/>
        </p:nvPicPr>
        <p:blipFill>
          <a:blip r:embed="rId2"/>
          <a:stretch>
            <a:fillRect/>
          </a:stretch>
        </p:blipFill>
        <p:spPr>
          <a:xfrm>
            <a:off x="8533237" y="1533466"/>
            <a:ext cx="3438075" cy="4522950"/>
          </a:xfrm>
          <a:prstGeom prst="rect">
            <a:avLst/>
          </a:prstGeom>
        </p:spPr>
      </p:pic>
    </p:spTree>
    <p:extLst>
      <p:ext uri="{BB962C8B-B14F-4D97-AF65-F5344CB8AC3E}">
        <p14:creationId xmlns:p14="http://schemas.microsoft.com/office/powerpoint/2010/main" val="256559044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32759" y="402729"/>
            <a:ext cx="7031016" cy="707886"/>
          </a:xfrm>
          <a:prstGeom prst="rect">
            <a:avLst/>
          </a:prstGeom>
          <a:noFill/>
        </p:spPr>
        <p:txBody>
          <a:bodyPr wrap="square" rtlCol="0">
            <a:spAutoFit/>
          </a:bodyPr>
          <a:lstStyle/>
          <a:p>
            <a:pPr algn="ctr"/>
            <a:r>
              <a:rPr lang="en-US" sz="4000" b="1" dirty="0" smtClean="0"/>
              <a:t>RESULTS FOUND</a:t>
            </a:r>
            <a:endParaRPr lang="en-US" sz="4000" b="1" dirty="0"/>
          </a:p>
        </p:txBody>
      </p:sp>
      <p:sp>
        <p:nvSpPr>
          <p:cNvPr id="3" name="Rectangle 2"/>
          <p:cNvSpPr/>
          <p:nvPr/>
        </p:nvSpPr>
        <p:spPr>
          <a:xfrm>
            <a:off x="123895" y="1771765"/>
            <a:ext cx="12068105" cy="4124207"/>
          </a:xfrm>
          <a:prstGeom prst="rect">
            <a:avLst/>
          </a:prstGeom>
        </p:spPr>
        <p:txBody>
          <a:bodyPr wrap="square">
            <a:spAutoFit/>
          </a:bodyPr>
          <a:lstStyle/>
          <a:p>
            <a:r>
              <a:rPr lang="en-US" dirty="0" smtClean="0"/>
              <a:t>Plain </a:t>
            </a:r>
            <a:r>
              <a:rPr lang="en-US" dirty="0"/>
              <a:t>text:   100001011110100000010010101010000001111000010101011010000000101 </a:t>
            </a:r>
          </a:p>
          <a:p>
            <a:r>
              <a:rPr lang="en-US" dirty="0"/>
              <a:t>64 Bit Key:  </a:t>
            </a:r>
            <a:r>
              <a:rPr lang="en-US" dirty="0" smtClean="0"/>
              <a:t>0000000000000000000000000000000000000000000010000000000000000000</a:t>
            </a:r>
            <a:endParaRPr lang="en-US" dirty="0"/>
          </a:p>
          <a:p>
            <a:r>
              <a:rPr lang="en-US" dirty="0"/>
              <a:t>Cipher text: 0001111011111111100001110101100010101110110001110000011111111001</a:t>
            </a:r>
          </a:p>
          <a:p>
            <a:r>
              <a:rPr lang="en-US" dirty="0"/>
              <a:t> </a:t>
            </a:r>
          </a:p>
          <a:p>
            <a:r>
              <a:rPr lang="en-US" dirty="0" smtClean="0"/>
              <a:t>Plain </a:t>
            </a:r>
            <a:r>
              <a:rPr lang="en-US" dirty="0"/>
              <a:t>text:    100001011110100000010010101010000001111000010101011010000000101 </a:t>
            </a:r>
          </a:p>
          <a:p>
            <a:r>
              <a:rPr lang="en-US" dirty="0"/>
              <a:t>64 Bit Key:   0000000000000000000000000000000000000000000100000000000000000000</a:t>
            </a:r>
          </a:p>
          <a:p>
            <a:r>
              <a:rPr lang="en-US" dirty="0"/>
              <a:t>Cipher text: 1011111011111110110010001110101100011001000111010010110111001001</a:t>
            </a:r>
          </a:p>
          <a:p>
            <a:r>
              <a:rPr lang="en-US" dirty="0"/>
              <a:t> </a:t>
            </a:r>
          </a:p>
          <a:p>
            <a:r>
              <a:rPr lang="en-US" dirty="0" smtClean="0"/>
              <a:t>Plain </a:t>
            </a:r>
            <a:r>
              <a:rPr lang="en-US" dirty="0"/>
              <a:t>text:    100001011110100000010010101010000001111000010101011010000000101 </a:t>
            </a:r>
          </a:p>
          <a:p>
            <a:r>
              <a:rPr lang="en-US" dirty="0"/>
              <a:t>64 Bit Key:   0000000000000000000000000000000000000000001000000000000000000000</a:t>
            </a:r>
          </a:p>
          <a:p>
            <a:r>
              <a:rPr lang="en-US" dirty="0"/>
              <a:t>Cipher text: 1101101000110111110011111001111110010000110000000110110111010101</a:t>
            </a:r>
          </a:p>
          <a:p>
            <a:r>
              <a:rPr lang="en-US" b="1" dirty="0"/>
              <a:t> </a:t>
            </a:r>
            <a:endParaRPr lang="en-US" b="1" dirty="0" smtClean="0"/>
          </a:p>
          <a:p>
            <a:endParaRPr lang="en-US" b="1" dirty="0"/>
          </a:p>
          <a:p>
            <a:r>
              <a:rPr lang="en-US" sz="2800" b="1" dirty="0" smtClean="0"/>
              <a:t>Current Key search:  Still running……  </a:t>
            </a:r>
            <a:endParaRPr lang="en-US" sz="2800" dirty="0"/>
          </a:p>
        </p:txBody>
      </p:sp>
      <p:pic>
        <p:nvPicPr>
          <p:cNvPr id="4" name="Picture 3" descr="D:\Downloads\ChartGo.png"/>
          <p:cNvPicPr/>
          <p:nvPr/>
        </p:nvPicPr>
        <p:blipFill>
          <a:blip r:embed="rId2"/>
          <a:srcRect/>
          <a:stretch>
            <a:fillRect/>
          </a:stretch>
        </p:blipFill>
        <p:spPr bwMode="auto">
          <a:xfrm>
            <a:off x="8966869" y="1870365"/>
            <a:ext cx="2927008" cy="3035952"/>
          </a:xfrm>
          <a:prstGeom prst="rect">
            <a:avLst/>
          </a:prstGeom>
          <a:noFill/>
          <a:ln w="9525">
            <a:noFill/>
            <a:miter lim="800000"/>
            <a:headEnd/>
            <a:tailEnd/>
          </a:ln>
        </p:spPr>
      </p:pic>
      <p:pic>
        <p:nvPicPr>
          <p:cNvPr id="6" name="Picture 5"/>
          <p:cNvPicPr>
            <a:picLocks noChangeAspect="1"/>
          </p:cNvPicPr>
          <p:nvPr/>
        </p:nvPicPr>
        <p:blipFill>
          <a:blip r:embed="rId3"/>
          <a:stretch>
            <a:fillRect/>
          </a:stretch>
        </p:blipFill>
        <p:spPr>
          <a:xfrm>
            <a:off x="5614126" y="5238122"/>
            <a:ext cx="1029886" cy="1081615"/>
          </a:xfrm>
          <a:prstGeom prst="rect">
            <a:avLst/>
          </a:prstGeom>
        </p:spPr>
      </p:pic>
    </p:spTree>
    <p:extLst>
      <p:ext uri="{BB962C8B-B14F-4D97-AF65-F5344CB8AC3E}">
        <p14:creationId xmlns:p14="http://schemas.microsoft.com/office/powerpoint/2010/main" val="319875679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178</TotalTime>
  <Words>647</Words>
  <Application>Microsoft Macintosh PowerPoint</Application>
  <PresentationFormat>Custom</PresentationFormat>
  <Paragraphs>90</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PROJECT FLOW</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shweta parihar</dc:creator>
  <cp:lastModifiedBy>Pooja Agrawal</cp:lastModifiedBy>
  <cp:revision>27</cp:revision>
  <dcterms:created xsi:type="dcterms:W3CDTF">2015-07-29T02:30:45Z</dcterms:created>
  <dcterms:modified xsi:type="dcterms:W3CDTF">2015-07-29T19:17:30Z</dcterms:modified>
</cp:coreProperties>
</file>

<file path=docProps/thumbnail.jpeg>
</file>